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0"/>
  </p:notesMasterIdLst>
  <p:sldIdLst>
    <p:sldId id="256" r:id="rId3"/>
    <p:sldId id="257" r:id="rId4"/>
    <p:sldId id="282" r:id="rId5"/>
    <p:sldId id="258" r:id="rId6"/>
    <p:sldId id="259" r:id="rId7"/>
    <p:sldId id="261" r:id="rId8"/>
    <p:sldId id="262" r:id="rId9"/>
    <p:sldId id="263" r:id="rId10"/>
    <p:sldId id="283" r:id="rId11"/>
    <p:sldId id="260" r:id="rId12"/>
    <p:sldId id="264" r:id="rId13"/>
    <p:sldId id="301" r:id="rId14"/>
    <p:sldId id="302" r:id="rId15"/>
    <p:sldId id="303" r:id="rId16"/>
    <p:sldId id="304" r:id="rId17"/>
    <p:sldId id="305" r:id="rId18"/>
    <p:sldId id="306" r:id="rId19"/>
    <p:sldId id="307" r:id="rId20"/>
    <p:sldId id="308" r:id="rId21"/>
    <p:sldId id="309" r:id="rId22"/>
    <p:sldId id="300" r:id="rId23"/>
    <p:sldId id="298" r:id="rId24"/>
    <p:sldId id="299" r:id="rId25"/>
    <p:sldId id="284" r:id="rId26"/>
    <p:sldId id="265" r:id="rId27"/>
    <p:sldId id="266" r:id="rId28"/>
    <p:sldId id="267" r:id="rId2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기본 구역" id="{C5418DD8-A861-4AB4-AF73-CCA647C5A6A2}">
          <p14:sldIdLst>
            <p14:sldId id="256"/>
            <p14:sldId id="257"/>
            <p14:sldId id="282"/>
            <p14:sldId id="258"/>
            <p14:sldId id="259"/>
            <p14:sldId id="261"/>
            <p14:sldId id="262"/>
            <p14:sldId id="263"/>
            <p14:sldId id="283"/>
            <p14:sldId id="260"/>
            <p14:sldId id="264"/>
          </p14:sldIdLst>
        </p14:section>
        <p14:section name="Classification" id="{DA44A9A8-57C0-4E29-BD92-D2285BDE0355}">
          <p14:sldIdLst>
            <p14:sldId id="301"/>
            <p14:sldId id="302"/>
            <p14:sldId id="303"/>
            <p14:sldId id="304"/>
            <p14:sldId id="305"/>
          </p14:sldIdLst>
        </p14:section>
        <p14:section name="Clustering" id="{5328A612-2FD7-410F-A8C1-FD37B7849C3F}">
          <p14:sldIdLst>
            <p14:sldId id="306"/>
            <p14:sldId id="307"/>
            <p14:sldId id="308"/>
            <p14:sldId id="309"/>
          </p14:sldIdLst>
        </p14:section>
        <p14:section name="Wise Prophet" id="{4D14FF08-D039-42A0-A0BC-DB1E6A5830BB}">
          <p14:sldIdLst>
            <p14:sldId id="300"/>
            <p14:sldId id="298"/>
            <p14:sldId id="299"/>
            <p14:sldId id="284"/>
            <p14:sldId id="265"/>
            <p14:sldId id="266"/>
            <p14:sldId id="26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E7F"/>
    <a:srgbClr val="02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7" autoAdjust="0"/>
  </p:normalViewPr>
  <p:slideViewPr>
    <p:cSldViewPr snapToGrid="0">
      <p:cViewPr varScale="1">
        <p:scale>
          <a:sx n="140" d="100"/>
          <a:sy n="140" d="100"/>
        </p:scale>
        <p:origin x="774" y="11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19df6d60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f919df6d6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19df6d60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919df6d6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919df6d60_6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919df6d60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24905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8933294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320875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140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19df6d6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gf919df6d6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919df6d6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gf919df6d6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19df6d6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f919df6d6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19df6d60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f919df6d60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19df6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919df6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919df6d60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f919df6d60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19df6d60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919df6d60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19df6d60_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f919df6d60_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505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288381" y="1947194"/>
            <a:ext cx="45720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Machine Learning Term Project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533613" y="3233718"/>
            <a:ext cx="4076775" cy="271575"/>
          </a:xfrm>
          <a:prstGeom prst="rect">
            <a:avLst/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정두화, 이정명, 최찬영, 허서윤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82165" y="214313"/>
            <a:ext cx="8779669" cy="27146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9" name="Google Shape;289;p29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290" name="Google Shape;290;p29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5" name="Google Shape;295;p29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296" name="Google Shape;296;p29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9" name="Google Shape;299;p29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2" name="Google Shape;302;p29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303" name="Google Shape;303;p29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4" name="Google Shape;304;p29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305" name="Google Shape;305;p29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06" name="Google Shape;306;p29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307" name="Google Shape;307;p29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8" name="Google Shape;308;p29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9" name="Google Shape;309;p29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0" name="Google Shape;310;p29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1" name="Google Shape;311;p29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3" name="Google Shape;313;p29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4" name="Google Shape;314;p29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5" name="Google Shape;315;p29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6" name="Google Shape;316;p29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7" name="Google Shape;317;p29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318" name="Google Shape;318;p29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" name="Google Shape;319;p29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20" name="Google Shape;320;p29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321" name="Google Shape;321;p29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322;p29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323;p29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4" name="Google Shape;324;p29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5" name="Google Shape;325;p29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13" y="1374625"/>
            <a:ext cx="2073725" cy="3515824"/>
          </a:xfrm>
          <a:prstGeom prst="rect">
            <a:avLst/>
          </a:prstGeom>
          <a:noFill/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</p:pic>
      <p:sp>
        <p:nvSpPr>
          <p:cNvPr id="327" name="Google Shape;327;p29"/>
          <p:cNvSpPr txBox="1"/>
          <p:nvPr/>
        </p:nvSpPr>
        <p:spPr>
          <a:xfrm>
            <a:off x="5249889" y="2332400"/>
            <a:ext cx="2353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00"/>
                </a:solidFill>
              </a:rPr>
              <a:t>17372</a:t>
            </a:r>
            <a:r>
              <a:rPr lang="ko" sz="2500" b="1"/>
              <a:t> rows X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00"/>
                </a:solidFill>
              </a:rPr>
              <a:t>37</a:t>
            </a:r>
            <a:r>
              <a:rPr lang="ko" sz="2500" b="1"/>
              <a:t> attributes</a:t>
            </a:r>
            <a:endParaRPr sz="2500" b="1"/>
          </a:p>
        </p:txBody>
      </p:sp>
      <p:sp>
        <p:nvSpPr>
          <p:cNvPr id="328" name="Google Shape;328;p29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Datasize</a:t>
            </a:r>
            <a:endParaRPr sz="1900" b="1"/>
          </a:p>
        </p:txBody>
      </p:sp>
      <p:sp>
        <p:nvSpPr>
          <p:cNvPr id="45" name="Google Shape;378;p30">
            <a:extLst>
              <a:ext uri="{FF2B5EF4-FFF2-40B4-BE49-F238E27FC236}">
                <a16:creationId xmlns:a16="http://schemas.microsoft.com/office/drawing/2014/main" id="{F9305529-D493-4797-9B8B-311915BA7D13}"/>
              </a:ext>
            </a:extLst>
          </p:cNvPr>
          <p:cNvSpPr/>
          <p:nvPr/>
        </p:nvSpPr>
        <p:spPr>
          <a:xfrm>
            <a:off x="4232548" y="2609750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182090" y="162538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1" name="Google Shape;481;p33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82" name="Google Shape;482;p33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83" name="Google Shape;483;p3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7" name="Google Shape;487;p33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88" name="Google Shape;488;p3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1" name="Google Shape;491;p33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95" name="Google Shape;495;p33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6" name="Google Shape;496;p33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97" name="Google Shape;497;p33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98" name="Google Shape;498;p33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99" name="Google Shape;499;p33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0" name="Google Shape;500;p33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1" name="Google Shape;501;p33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2" name="Google Shape;502;p33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3" name="Google Shape;503;p33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04" name="Google Shape;504;p33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5" name="Google Shape;505;p33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6" name="Google Shape;506;p33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7" name="Google Shape;507;p33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8" name="Google Shape;508;p33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9" name="Google Shape;509;p33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10" name="Google Shape;510;p33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1" name="Google Shape;511;p33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12" name="Google Shape;512;p33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13" name="Google Shape;513;p33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4" name="Google Shape;514;p33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5" name="Google Shape;515;p33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6" name="Google Shape;516;p33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7" name="Google Shape;517;p33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18" name="Google Shape;518;p33"/>
          <p:cNvSpPr txBox="1"/>
          <p:nvPr/>
        </p:nvSpPr>
        <p:spPr>
          <a:xfrm>
            <a:off x="782395" y="1176493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Classification Algorithm</a:t>
            </a:r>
            <a:endParaRPr sz="1900" b="1"/>
          </a:p>
        </p:txBody>
      </p:sp>
      <p:sp>
        <p:nvSpPr>
          <p:cNvPr id="519" name="Google Shape;519;p33"/>
          <p:cNvSpPr txBox="1"/>
          <p:nvPr/>
        </p:nvSpPr>
        <p:spPr>
          <a:xfrm>
            <a:off x="669326" y="1685993"/>
            <a:ext cx="39099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2.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Logistic regression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3.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1855600" y="2427100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5207907" y="1194239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Clustering Algorithm</a:t>
            </a:r>
            <a:endParaRPr sz="1900" b="1"/>
          </a:p>
        </p:txBody>
      </p:sp>
      <p:sp>
        <p:nvSpPr>
          <p:cNvPr id="522" name="Google Shape;522;p33"/>
          <p:cNvSpPr txBox="1"/>
          <p:nvPr/>
        </p:nvSpPr>
        <p:spPr>
          <a:xfrm>
            <a:off x="5012726" y="1685993"/>
            <a:ext cx="3909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K-Means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AgglomerativeClustering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274976" y="3490151"/>
            <a:ext cx="65805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Malgun Gothic"/>
                <a:ea typeface="Malgun Gothic"/>
                <a:cs typeface="Malgun Gothic"/>
                <a:sym typeface="Malgun Gothic"/>
              </a:rPr>
              <a:t>Most influence the classification accuracy in Dataset </a:t>
            </a:r>
            <a:endParaRPr sz="18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1274975" y="4044251"/>
            <a:ext cx="610256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Col 2 ~ Col 33 in dataset A have a joint point. </a:t>
            </a:r>
            <a:r>
              <a:rPr lang="ko" sz="10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pose has to be combined with each feature, so it is expected that it will inevitably affect all of the classifications.</a:t>
            </a:r>
            <a:endParaRPr sz="1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069772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882881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9134815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74533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361682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9370695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160544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5135416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182165" y="214313"/>
            <a:ext cx="8779669" cy="4929187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138" name="Google Shape;138;p26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139" name="Google Shape;139;p2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3" name="Google Shape;143;p26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144" name="Google Shape;144;p26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" name="Google Shape;147;p26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151" name="Google Shape;151;p26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2" name="Google Shape;152;p26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153" name="Google Shape;153;p26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4" name="Google Shape;154;p26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155" name="Google Shape;155;p26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6" name="Google Shape;156;p26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7" name="Google Shape;157;p2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8" name="Google Shape;158;p26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59" name="Google Shape;159;p26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160" name="Google Shape;160;p26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1" name="Google Shape;161;p26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2" name="Google Shape;162;p2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3" name="Google Shape;163;p2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4" name="Google Shape;164;p2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5" name="Google Shape;165;p26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166" name="Google Shape;166;p2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" name="Google Shape;167;p2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8" name="Google Shape;168;p26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169" name="Google Shape;169;p2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" name="Google Shape;170;p26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" name="Google Shape;171;p26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" name="Google Shape;172;p26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3" name="Google Shape;173;p2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74" name="Google Shape;174;p26"/>
          <p:cNvSpPr/>
          <p:nvPr/>
        </p:nvSpPr>
        <p:spPr>
          <a:xfrm rot="-5400000">
            <a:off x="1193334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1306777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205936" y="2794896"/>
            <a:ext cx="37499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 flipH="1">
            <a:off x="1202813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78" name="Google Shape;178;p26"/>
          <p:cNvSpPr/>
          <p:nvPr/>
        </p:nvSpPr>
        <p:spPr>
          <a:xfrm>
            <a:off x="1278900" y="2123156"/>
            <a:ext cx="1886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Project title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6"/>
          <p:cNvSpPr/>
          <p:nvPr/>
        </p:nvSpPr>
        <p:spPr>
          <a:xfrm rot="-5400000">
            <a:off x="3762946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3876388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775548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 flipH="1">
            <a:off x="3772425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3" name="Google Shape;183;p26"/>
          <p:cNvSpPr/>
          <p:nvPr/>
        </p:nvSpPr>
        <p:spPr>
          <a:xfrm>
            <a:off x="3810463" y="1840401"/>
            <a:ext cx="18864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6332558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1FDE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6446000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345160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 flipH="1">
            <a:off x="6342037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1FDE7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8" name="Google Shape;188;p26"/>
          <p:cNvSpPr/>
          <p:nvPr/>
        </p:nvSpPr>
        <p:spPr>
          <a:xfrm>
            <a:off x="6446000" y="1858701"/>
            <a:ext cx="188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Wise Prophet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Member rules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480;p33">
            <a:extLst>
              <a:ext uri="{FF2B5EF4-FFF2-40B4-BE49-F238E27FC236}">
                <a16:creationId xmlns:a16="http://schemas.microsoft.com/office/drawing/2014/main" id="{09BEA925-9B5C-4107-994B-58AF6F7BD6F0}"/>
              </a:ext>
            </a:extLst>
          </p:cNvPr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" name="Google Shape;494;p33">
            <a:extLst>
              <a:ext uri="{FF2B5EF4-FFF2-40B4-BE49-F238E27FC236}">
                <a16:creationId xmlns:a16="http://schemas.microsoft.com/office/drawing/2014/main" id="{34D2D985-0AFE-4505-884E-B6132CD39BAA}"/>
              </a:ext>
            </a:extLst>
          </p:cNvPr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" name="Google Shape;495;p33">
              <a:extLst>
                <a:ext uri="{FF2B5EF4-FFF2-40B4-BE49-F238E27FC236}">
                  <a16:creationId xmlns:a16="http://schemas.microsoft.com/office/drawing/2014/main" id="{FDAB61B6-49F7-41F9-8747-68B2A857F63A}"/>
                </a:ext>
              </a:extLst>
            </p:cNvPr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7" name="Google Shape;496;p33">
              <a:extLst>
                <a:ext uri="{FF2B5EF4-FFF2-40B4-BE49-F238E27FC236}">
                  <a16:creationId xmlns:a16="http://schemas.microsoft.com/office/drawing/2014/main" id="{CF751274-B625-43CB-B176-FF276AEF4D5D}"/>
                </a:ext>
              </a:extLst>
            </p:cNvPr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8" name="Google Shape;497;p33">
                <a:extLst>
                  <a:ext uri="{FF2B5EF4-FFF2-40B4-BE49-F238E27FC236}">
                    <a16:creationId xmlns:a16="http://schemas.microsoft.com/office/drawing/2014/main" id="{B9669E9D-4D7A-47C9-AA1E-393F6CEFEC49}"/>
                  </a:ext>
                </a:extLst>
              </p:cNvPr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9" name="Google Shape;498;p33">
                <a:extLst>
                  <a:ext uri="{FF2B5EF4-FFF2-40B4-BE49-F238E27FC236}">
                    <a16:creationId xmlns:a16="http://schemas.microsoft.com/office/drawing/2014/main" id="{21F9BF94-1EF3-4CCA-B023-E373B0C62E63}"/>
                  </a:ext>
                </a:extLst>
              </p:cNvPr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" name="Google Shape;499;p33">
                  <a:extLst>
                    <a:ext uri="{FF2B5EF4-FFF2-40B4-BE49-F238E27FC236}">
                      <a16:creationId xmlns:a16="http://schemas.microsoft.com/office/drawing/2014/main" id="{A329639B-73D6-412F-AEBF-3557035D3636}"/>
                    </a:ext>
                  </a:extLst>
                </p:cNvPr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" name="Google Shape;500;p33">
                  <a:extLst>
                    <a:ext uri="{FF2B5EF4-FFF2-40B4-BE49-F238E27FC236}">
                      <a16:creationId xmlns:a16="http://schemas.microsoft.com/office/drawing/2014/main" id="{D9D85D29-A1C6-44F5-A598-AE06DAB0919C}"/>
                    </a:ext>
                  </a:extLst>
                </p:cNvPr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" name="Google Shape;501;p33">
                  <a:extLst>
                    <a:ext uri="{FF2B5EF4-FFF2-40B4-BE49-F238E27FC236}">
                      <a16:creationId xmlns:a16="http://schemas.microsoft.com/office/drawing/2014/main" id="{0DBC618B-3492-48BA-BB6D-157D8AB94318}"/>
                    </a:ext>
                  </a:extLst>
                </p:cNvPr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8" name="Google Shape;502;p33">
                  <a:extLst>
                    <a:ext uri="{FF2B5EF4-FFF2-40B4-BE49-F238E27FC236}">
                      <a16:creationId xmlns:a16="http://schemas.microsoft.com/office/drawing/2014/main" id="{7FE3D328-5DC3-466B-BFAF-C7DC11A948CC}"/>
                    </a:ext>
                  </a:extLst>
                </p:cNvPr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0" name="Google Shape;503;p33">
                <a:extLst>
                  <a:ext uri="{FF2B5EF4-FFF2-40B4-BE49-F238E27FC236}">
                    <a16:creationId xmlns:a16="http://schemas.microsoft.com/office/drawing/2014/main" id="{F66FD1E9-39B4-47CB-8029-D50810F4DBD1}"/>
                  </a:ext>
                </a:extLst>
              </p:cNvPr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0" name="Google Shape;504;p33">
                  <a:extLst>
                    <a:ext uri="{FF2B5EF4-FFF2-40B4-BE49-F238E27FC236}">
                      <a16:creationId xmlns:a16="http://schemas.microsoft.com/office/drawing/2014/main" id="{30ECC878-AC77-4066-B441-AE89FED008E5}"/>
                    </a:ext>
                  </a:extLst>
                </p:cNvPr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" name="Google Shape;505;p33">
                  <a:extLst>
                    <a:ext uri="{FF2B5EF4-FFF2-40B4-BE49-F238E27FC236}">
                      <a16:creationId xmlns:a16="http://schemas.microsoft.com/office/drawing/2014/main" id="{AA1E0ABD-6259-4176-B8DB-89C5D1C1AAE8}"/>
                    </a:ext>
                  </a:extLst>
                </p:cNvPr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" name="Google Shape;506;p33">
                  <a:extLst>
                    <a:ext uri="{FF2B5EF4-FFF2-40B4-BE49-F238E27FC236}">
                      <a16:creationId xmlns:a16="http://schemas.microsoft.com/office/drawing/2014/main" id="{93BDA37F-DE49-48C5-A39C-C5E01625314C}"/>
                    </a:ext>
                  </a:extLst>
                </p:cNvPr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" name="Google Shape;507;p33">
                  <a:extLst>
                    <a:ext uri="{FF2B5EF4-FFF2-40B4-BE49-F238E27FC236}">
                      <a16:creationId xmlns:a16="http://schemas.microsoft.com/office/drawing/2014/main" id="{6F7F1B7A-232D-4D91-9801-ADDA55779E3A}"/>
                    </a:ext>
                  </a:extLst>
                </p:cNvPr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4" name="Google Shape;508;p33">
                  <a:extLst>
                    <a:ext uri="{FF2B5EF4-FFF2-40B4-BE49-F238E27FC236}">
                      <a16:creationId xmlns:a16="http://schemas.microsoft.com/office/drawing/2014/main" id="{566E2DBE-39D6-42C4-8EFE-47AC53185F13}"/>
                    </a:ext>
                  </a:extLst>
                </p:cNvPr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1" name="Google Shape;509;p33">
                <a:extLst>
                  <a:ext uri="{FF2B5EF4-FFF2-40B4-BE49-F238E27FC236}">
                    <a16:creationId xmlns:a16="http://schemas.microsoft.com/office/drawing/2014/main" id="{E2238764-F2A1-439F-9A6E-70EBDE99A532}"/>
                  </a:ext>
                </a:extLst>
              </p:cNvPr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18" name="Google Shape;510;p33">
                  <a:extLst>
                    <a:ext uri="{FF2B5EF4-FFF2-40B4-BE49-F238E27FC236}">
                      <a16:creationId xmlns:a16="http://schemas.microsoft.com/office/drawing/2014/main" id="{2C21FC42-5D8E-44B1-8F36-8325DA389AC3}"/>
                    </a:ext>
                  </a:extLst>
                </p:cNvPr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9" name="Google Shape;511;p33">
                  <a:extLst>
                    <a:ext uri="{FF2B5EF4-FFF2-40B4-BE49-F238E27FC236}">
                      <a16:creationId xmlns:a16="http://schemas.microsoft.com/office/drawing/2014/main" id="{3C3BF45A-010E-42E5-AAA3-2F000BF65DC2}"/>
                    </a:ext>
                  </a:extLst>
                </p:cNvPr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2" name="Google Shape;512;p33">
                <a:extLst>
                  <a:ext uri="{FF2B5EF4-FFF2-40B4-BE49-F238E27FC236}">
                    <a16:creationId xmlns:a16="http://schemas.microsoft.com/office/drawing/2014/main" id="{05C6862F-5A69-44DC-9F29-E3E8CF5B3A8E}"/>
                  </a:ext>
                </a:extLst>
              </p:cNvPr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13" name="Google Shape;513;p33">
                  <a:extLst>
                    <a:ext uri="{FF2B5EF4-FFF2-40B4-BE49-F238E27FC236}">
                      <a16:creationId xmlns:a16="http://schemas.microsoft.com/office/drawing/2014/main" id="{1723A585-AD75-4E76-A6A7-882FA71D1E1E}"/>
                    </a:ext>
                  </a:extLst>
                </p:cNvPr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4" name="Google Shape;514;p33">
                  <a:extLst>
                    <a:ext uri="{FF2B5EF4-FFF2-40B4-BE49-F238E27FC236}">
                      <a16:creationId xmlns:a16="http://schemas.microsoft.com/office/drawing/2014/main" id="{A0BB3DF4-D04D-4F6C-A64F-215F3D71AACF}"/>
                    </a:ext>
                  </a:extLst>
                </p:cNvPr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" name="Google Shape;515;p33">
                  <a:extLst>
                    <a:ext uri="{FF2B5EF4-FFF2-40B4-BE49-F238E27FC236}">
                      <a16:creationId xmlns:a16="http://schemas.microsoft.com/office/drawing/2014/main" id="{760700D2-70CB-48B6-82B0-2331A2BA958C}"/>
                    </a:ext>
                  </a:extLst>
                </p:cNvPr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" name="Google Shape;516;p33">
                  <a:extLst>
                    <a:ext uri="{FF2B5EF4-FFF2-40B4-BE49-F238E27FC236}">
                      <a16:creationId xmlns:a16="http://schemas.microsoft.com/office/drawing/2014/main" id="{C8B4CEF3-F212-4128-97D8-5E379CEBEEE8}"/>
                    </a:ext>
                  </a:extLst>
                </p:cNvPr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" name="Google Shape;517;p33">
                  <a:extLst>
                    <a:ext uri="{FF2B5EF4-FFF2-40B4-BE49-F238E27FC236}">
                      <a16:creationId xmlns:a16="http://schemas.microsoft.com/office/drawing/2014/main" id="{6653672E-5B30-46D0-A53E-1254CC251451}"/>
                    </a:ext>
                  </a:extLst>
                </p:cNvPr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8591770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47983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92814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4287259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86428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Wise Prophet &amp; Member rules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3660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33" name="Google Shape;533;p34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34" name="Google Shape;534;p3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8" name="Google Shape;538;p34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39" name="Google Shape;539;p3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2" name="Google Shape;542;p34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34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46" name="Google Shape;546;p34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47" name="Google Shape;547;p34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49" name="Google Shape;549;p34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50" name="Google Shape;550;p34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1" name="Google Shape;551;p34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2" name="Google Shape;552;p34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3" name="Google Shape;553;p34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54" name="Google Shape;554;p34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55" name="Google Shape;555;p34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6" name="Google Shape;556;p34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7" name="Google Shape;557;p34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8" name="Google Shape;558;p34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9" name="Google Shape;559;p34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0" name="Google Shape;560;p34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61" name="Google Shape;561;p34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2" name="Google Shape;562;p34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3" name="Google Shape;563;p34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64" name="Google Shape;564;p34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34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6" name="Google Shape;566;p34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7" name="Google Shape;567;p34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8" name="Google Shape;568;p34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70" name="Google Shape;570;p34"/>
          <p:cNvSpPr txBox="1"/>
          <p:nvPr/>
        </p:nvSpPr>
        <p:spPr>
          <a:xfrm>
            <a:off x="495825" y="740075"/>
            <a:ext cx="258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Schedule</a:t>
            </a:r>
            <a:endParaRPr sz="1900" b="1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8CCB6D-2EB4-489C-8EF2-6B9CE084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30654"/>
              </p:ext>
            </p:extLst>
          </p:nvPr>
        </p:nvGraphicFramePr>
        <p:xfrm>
          <a:off x="897462" y="1306238"/>
          <a:ext cx="7407085" cy="362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8155">
                  <a:extLst>
                    <a:ext uri="{9D8B030D-6E8A-4147-A177-3AD203B41FA5}">
                      <a16:colId xmlns:a16="http://schemas.microsoft.com/office/drawing/2014/main" val="3929458583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8648420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372270507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43308584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71690110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28474863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4262797084"/>
                    </a:ext>
                  </a:extLst>
                </a:gridCol>
              </a:tblGrid>
              <a:tr h="60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5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50721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23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67870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00224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11.1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24163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2762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4909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C8F59E-0F11-4F4F-A34C-1A44DF7C0E39}"/>
              </a:ext>
            </a:extLst>
          </p:cNvPr>
          <p:cNvSpPr/>
          <p:nvPr/>
        </p:nvSpPr>
        <p:spPr>
          <a:xfrm>
            <a:off x="2193866" y="211638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Proposal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8B89BA3-686C-4127-9651-8A6EB8990DF9}"/>
              </a:ext>
            </a:extLst>
          </p:cNvPr>
          <p:cNvSpPr/>
          <p:nvPr/>
        </p:nvSpPr>
        <p:spPr>
          <a:xfrm>
            <a:off x="3302020" y="2116384"/>
            <a:ext cx="4587501" cy="2509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Preprocessing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87F3FD4-0D85-43E0-A967-3EB49EF0370A}"/>
              </a:ext>
            </a:extLst>
          </p:cNvPr>
          <p:cNvSpPr/>
          <p:nvPr/>
        </p:nvSpPr>
        <p:spPr>
          <a:xfrm>
            <a:off x="2193866" y="2776181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AF5ADE0-61A7-445F-9824-1EEBEAB73C64}"/>
              </a:ext>
            </a:extLst>
          </p:cNvPr>
          <p:cNvSpPr/>
          <p:nvPr/>
        </p:nvSpPr>
        <p:spPr>
          <a:xfrm>
            <a:off x="2193864" y="3324185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075987C-B905-4659-92D7-4D71A933BDB7}"/>
              </a:ext>
            </a:extLst>
          </p:cNvPr>
          <p:cNvSpPr/>
          <p:nvPr/>
        </p:nvSpPr>
        <p:spPr>
          <a:xfrm>
            <a:off x="2193864" y="4001218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2F3C83-0887-47AC-AE2C-6C7434BC64C9}"/>
              </a:ext>
            </a:extLst>
          </p:cNvPr>
          <p:cNvSpPr/>
          <p:nvPr/>
        </p:nvSpPr>
        <p:spPr>
          <a:xfrm>
            <a:off x="2193864" y="457624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Final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9E777F6-278D-49DD-8E06-B660D980312E}"/>
              </a:ext>
            </a:extLst>
          </p:cNvPr>
          <p:cNvSpPr/>
          <p:nvPr/>
        </p:nvSpPr>
        <p:spPr>
          <a:xfrm>
            <a:off x="3298912" y="2766061"/>
            <a:ext cx="4587501" cy="809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Making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Classification / Clustering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2669635-5E93-4249-93ED-A959CD4BEE98}"/>
              </a:ext>
            </a:extLst>
          </p:cNvPr>
          <p:cNvSpPr/>
          <p:nvPr/>
        </p:nvSpPr>
        <p:spPr>
          <a:xfrm>
            <a:off x="3298911" y="4001218"/>
            <a:ext cx="4587501" cy="2509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Finishing work &amp; Prepare Final Presentation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7" name="Google Shape;577;p35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78" name="Google Shape;578;p35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3" name="Google Shape;583;p35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84" name="Google Shape;584;p3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7" name="Google Shape;587;p35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0" name="Google Shape;590;p35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91" name="Google Shape;591;p35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2" name="Google Shape;592;p35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93" name="Google Shape;593;p35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94" name="Google Shape;594;p35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95" name="Google Shape;595;p35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35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7" name="Google Shape;597;p35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8" name="Google Shape;598;p35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9" name="Google Shape;599;p35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00" name="Google Shape;600;p35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1" name="Google Shape;601;p35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2" name="Google Shape;602;p35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3" name="Google Shape;603;p35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4" name="Google Shape;604;p35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5" name="Google Shape;605;p35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06" name="Google Shape;606;p35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8" name="Google Shape;608;p35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09" name="Google Shape;609;p35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0" name="Google Shape;610;p35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614" name="Google Shape;6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51" y="608925"/>
            <a:ext cx="7455075" cy="4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624675" y="998475"/>
            <a:ext cx="16158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4879625" y="1000688"/>
            <a:ext cx="161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허서윤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en-US" altLang="ko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2624675" y="3055050"/>
            <a:ext cx="161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이정명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4879625" y="3055050"/>
            <a:ext cx="161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최찬영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KMeans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Aggolmerative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5" name="Google Shape;625;p36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626" name="Google Shape;626;p36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627" name="Google Shape;627;p3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31" name="Google Shape;631;p36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632" name="Google Shape;632;p3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5" name="Google Shape;635;p36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39" name="Google Shape;639;p36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0" name="Google Shape;640;p36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42" name="Google Shape;642;p36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643" name="Google Shape;643;p36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4" name="Google Shape;644;p36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3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7" name="Google Shape;647;p36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48" name="Google Shape;648;p36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0" name="Google Shape;650;p3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3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2" name="Google Shape;652;p3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3" name="Google Shape;653;p36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54" name="Google Shape;654;p3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6" name="Google Shape;656;p36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57" name="Google Shape;657;p3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9" name="Google Shape;659;p36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0" name="Google Shape;660;p36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662" name="Google Shape;662;p36"/>
          <p:cNvSpPr/>
          <p:nvPr/>
        </p:nvSpPr>
        <p:spPr>
          <a:xfrm>
            <a:off x="2349406" y="2390369"/>
            <a:ext cx="457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1" y="2045383"/>
            <a:ext cx="4226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Project Title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B14BED-67A7-4174-B4DE-9C8AED25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97" y="2571750"/>
            <a:ext cx="14097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196" name="Google Shape;196;p27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197" name="Google Shape;197;p2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1" name="Google Shape;201;p27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02" name="Google Shape;202;p2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5" name="Google Shape;205;p27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8" name="Google Shape;208;p27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09" name="Google Shape;209;p27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0" name="Google Shape;210;p27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11" name="Google Shape;211;p27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2" name="Google Shape;212;p27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13" name="Google Shape;213;p27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17" name="Google Shape;217;p27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18" name="Google Shape;218;p27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3" name="Google Shape;223;p27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6" name="Google Shape;226;p27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27" name="Google Shape;227;p27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32" name="Google Shape;232;p27"/>
          <p:cNvSpPr txBox="1"/>
          <p:nvPr/>
        </p:nvSpPr>
        <p:spPr>
          <a:xfrm>
            <a:off x="496800" y="740075"/>
            <a:ext cx="2171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Title</a:t>
            </a:r>
            <a:endParaRPr sz="1900" b="1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112" y="1765050"/>
            <a:ext cx="3580574" cy="30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2270500" y="1283313"/>
            <a:ext cx="472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" sz="1500">
                <a:solidFill>
                  <a:schemeClr val="dk1"/>
                </a:solidFill>
                <a:highlight>
                  <a:schemeClr val="lt1"/>
                </a:highlight>
              </a:rPr>
              <a:t>Watching motion and </a:t>
            </a:r>
            <a:r>
              <a:rPr lang="ko" sz="1500" b="1">
                <a:solidFill>
                  <a:schemeClr val="dk1"/>
                </a:solidFill>
                <a:highlight>
                  <a:schemeClr val="lt1"/>
                </a:highlight>
              </a:rPr>
              <a:t>predicting what action to take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242" name="Google Shape;242;p28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243" name="Google Shape;243;p2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7" name="Google Shape;247;p28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48" name="Google Shape;248;p2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1" name="Google Shape;251;p28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4" name="Google Shape;254;p28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55" name="Google Shape;255;p28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57" name="Google Shape;257;p28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58" name="Google Shape;258;p28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9" name="Google Shape;259;p28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0" name="Google Shape;260;p28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1" name="Google Shape;261;p28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2" name="Google Shape;262;p28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3" name="Google Shape;263;p28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64" name="Google Shape;264;p28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5" name="Google Shape;265;p28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6" name="Google Shape;266;p28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9" name="Google Shape;269;p28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70" name="Google Shape;270;p28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1" name="Google Shape;271;p28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72" name="Google Shape;272;p28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73" name="Google Shape;273;p28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4" name="Google Shape;274;p28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5" name="Google Shape;275;p28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" name="Google Shape;276;p28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7" name="Google Shape;277;p28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78" name="Google Shape;278;p28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Dataset</a:t>
            </a:r>
            <a:endParaRPr sz="1900" b="1"/>
          </a:p>
        </p:txBody>
      </p:sp>
      <p:sp>
        <p:nvSpPr>
          <p:cNvPr id="279" name="Google Shape;279;p28"/>
          <p:cNvSpPr txBox="1"/>
          <p:nvPr/>
        </p:nvSpPr>
        <p:spPr>
          <a:xfrm>
            <a:off x="662100" y="1249575"/>
            <a:ext cx="3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MpII Human Pose Dataset in Kaggle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 r="33744"/>
          <a:stretch/>
        </p:blipFill>
        <p:spPr>
          <a:xfrm>
            <a:off x="1542750" y="1816888"/>
            <a:ext cx="6058501" cy="19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798375" y="3917300"/>
            <a:ext cx="7698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MPII Human Pose dataset is a state of the art benchmark for evaluation of articulated human pose estimation. The dataset includes around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25K images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containing over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40K people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with annotated body joints. The images were systematically collected using an established taxonomy of every day human activities. Overall the dataset covers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410 human activities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and each image is provided with an activity label.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https://www.kaggle.com/nicolehoelzl/mpii-human-pose-data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37" name="Google Shape;337;p30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38" name="Google Shape;338;p3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2" name="Google Shape;342;p30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6" name="Google Shape;346;p30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50" name="Google Shape;350;p30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1" name="Google Shape;351;p30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352" name="Google Shape;352;p30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53" name="Google Shape;353;p30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354" name="Google Shape;354;p30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" name="Google Shape;355;p30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" name="Google Shape;356;p30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7" name="Google Shape;357;p30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58" name="Google Shape;358;p30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359" name="Google Shape;359;p30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0" name="Google Shape;360;p30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1" name="Google Shape;361;p30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2" name="Google Shape;362;p30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3" name="Google Shape;363;p30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4" name="Google Shape;364;p30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365" name="Google Shape;365;p30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6" name="Google Shape;366;p30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7" name="Google Shape;367;p30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0" name="Google Shape;370;p30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1" name="Google Shape;371;p30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2" name="Google Shape;372;p30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73" name="Google Shape;373;p30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Library</a:t>
            </a:r>
            <a:endParaRPr sz="1900" b="1" dirty="0"/>
          </a:p>
        </p:txBody>
      </p:sp>
      <p:sp>
        <p:nvSpPr>
          <p:cNvPr id="374" name="Google Shape;374;p30"/>
          <p:cNvSpPr txBox="1"/>
          <p:nvPr/>
        </p:nvSpPr>
        <p:spPr>
          <a:xfrm>
            <a:off x="662100" y="1249575"/>
            <a:ext cx="51507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Motion Tracking Library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00" y="2216813"/>
            <a:ext cx="1929200" cy="14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75" y="1899988"/>
            <a:ext cx="4579575" cy="2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78;p30">
            <a:extLst>
              <a:ext uri="{FF2B5EF4-FFF2-40B4-BE49-F238E27FC236}">
                <a16:creationId xmlns:a16="http://schemas.microsoft.com/office/drawing/2014/main" id="{CAAB887F-534A-464F-BBFA-00F1CB562F64}"/>
              </a:ext>
            </a:extLst>
          </p:cNvPr>
          <p:cNvSpPr/>
          <p:nvPr/>
        </p:nvSpPr>
        <p:spPr>
          <a:xfrm>
            <a:off x="5623099" y="2797294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p31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87" name="Google Shape;387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3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99" name="Google Shape;399;p3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0" name="Google Shape;400;p3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2" name="Google Shape;402;p3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03" name="Google Shape;403;p3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4" name="Google Shape;404;p3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5" name="Google Shape;405;p3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3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07" name="Google Shape;407;p3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08" name="Google Shape;408;p3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3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3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3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3" name="Google Shape;413;p3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14" name="Google Shape;414;p3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6" name="Google Shape;416;p3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3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p3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2" name="Google Shape;422;p31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 dirty="0"/>
              <a:t>Library</a:t>
            </a:r>
          </a:p>
        </p:txBody>
      </p:sp>
      <p:sp>
        <p:nvSpPr>
          <p:cNvPr id="423" name="Google Shape;423;p31"/>
          <p:cNvSpPr txBox="1"/>
          <p:nvPr/>
        </p:nvSpPr>
        <p:spPr>
          <a:xfrm>
            <a:off x="662100" y="12495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Problem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75" y="1899996"/>
            <a:ext cx="3151667" cy="17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1"/>
          <p:cNvSpPr txBox="1"/>
          <p:nvPr/>
        </p:nvSpPr>
        <p:spPr>
          <a:xfrm>
            <a:off x="662094" y="3883650"/>
            <a:ext cx="378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Among these columns, pelvis, thorax, </a:t>
            </a:r>
            <a:r>
              <a:rPr lang="ko" sz="1300">
                <a:solidFill>
                  <a:schemeClr val="dk1"/>
                </a:solidFill>
              </a:rPr>
              <a:t>head top, upper neck </a:t>
            </a:r>
            <a:r>
              <a:rPr lang="ko" sz="1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will be excluded.</a:t>
            </a:r>
            <a:endParaRPr sz="1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5330288" y="12495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Solution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5418963" y="1754525"/>
            <a:ext cx="32085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Get the value through other features.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Example)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of both hips -&gt; pelvis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of both shoulders and pelvis's 2:1 endocrine point -&gt; torax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point of both shoulders and nose -&gt; upper neck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outer part of the shoulders and nose -&gt; head top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" name="Google Shape;378;p30">
            <a:extLst>
              <a:ext uri="{FF2B5EF4-FFF2-40B4-BE49-F238E27FC236}">
                <a16:creationId xmlns:a16="http://schemas.microsoft.com/office/drawing/2014/main" id="{F3780BE6-0E14-4C1A-A3D5-9987F9E0EB5F}"/>
              </a:ext>
            </a:extLst>
          </p:cNvPr>
          <p:cNvSpPr/>
          <p:nvPr/>
        </p:nvSpPr>
        <p:spPr>
          <a:xfrm>
            <a:off x="4482725" y="2479163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Idea</a:t>
            </a:r>
            <a:endParaRPr sz="1900" b="1"/>
          </a:p>
        </p:txBody>
      </p:sp>
      <p:sp>
        <p:nvSpPr>
          <p:cNvPr id="474" name="Google Shape;474;p32"/>
          <p:cNvSpPr txBox="1"/>
          <p:nvPr/>
        </p:nvSpPr>
        <p:spPr>
          <a:xfrm>
            <a:off x="647780" y="1153269"/>
            <a:ext cx="7423200" cy="12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We will create a program to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highlight>
                  <a:schemeClr val="lt1"/>
                </a:highlight>
              </a:rPr>
              <a:t>“find out what posture this person is currently taking”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by using a dataset with coordinates for each body part.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8C9486-52D3-4CC1-AD34-546157F39BDC}"/>
              </a:ext>
            </a:extLst>
          </p:cNvPr>
          <p:cNvGrpSpPr/>
          <p:nvPr/>
        </p:nvGrpSpPr>
        <p:grpSpPr>
          <a:xfrm>
            <a:off x="1086891" y="2298758"/>
            <a:ext cx="6970218" cy="2630429"/>
            <a:chOff x="1381396" y="1057250"/>
            <a:chExt cx="9648108" cy="4580000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82B7547-0C51-4C35-9ED2-4C05CD07C55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396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067C5F4-4391-47A9-8B16-983E6F885446}"/>
                </a:ext>
              </a:extLst>
            </p:cNvPr>
            <p:cNvSpPr/>
            <p:nvPr/>
          </p:nvSpPr>
          <p:spPr>
            <a:xfrm>
              <a:off x="4585339" y="1057250"/>
              <a:ext cx="2340000" cy="21410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Motion Tracking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 pose (</a:t>
              </a:r>
              <a:r>
                <a:rPr lang="en-US" altLang="ko-KR" dirty="0" err="1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endParaRPr lang="ko-KR" altLang="en-US" dirty="0">
                <a:solidFill>
                  <a:srgbClr val="02314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7839D3-BD63-487A-BC6C-F8054887DF0A}"/>
                </a:ext>
              </a:extLst>
            </p:cNvPr>
            <p:cNvSpPr/>
            <p:nvPr/>
          </p:nvSpPr>
          <p:spPr>
            <a:xfrm>
              <a:off x="1635737" y="4737250"/>
              <a:ext cx="2085659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Preprocessing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08DDAE3-D984-4304-8D1F-7E438C0A0F7D}"/>
                </a:ext>
              </a:extLst>
            </p:cNvPr>
            <p:cNvSpPr/>
            <p:nvPr/>
          </p:nvSpPr>
          <p:spPr>
            <a:xfrm>
              <a:off x="4521543" y="4737250"/>
              <a:ext cx="2017480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Find Best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61BF889-D64E-42D2-A87A-AE81D99CEDFC}"/>
                </a:ext>
              </a:extLst>
            </p:cNvPr>
            <p:cNvSpPr/>
            <p:nvPr/>
          </p:nvSpPr>
          <p:spPr>
            <a:xfrm>
              <a:off x="7339170" y="4737250"/>
              <a:ext cx="1928036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Fitting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4A2AAA9-39F8-4C28-B19D-F93C21A5B977}"/>
                </a:ext>
              </a:extLst>
            </p:cNvPr>
            <p:cNvCxnSpPr>
              <a:cxnSpLocks/>
            </p:cNvCxnSpPr>
            <p:nvPr/>
          </p:nvCxnSpPr>
          <p:spPr>
            <a:xfrm>
              <a:off x="3721396" y="5187250"/>
              <a:ext cx="800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6BEE029-8889-4819-A379-21D56B13C750}"/>
                </a:ext>
              </a:extLst>
            </p:cNvPr>
            <p:cNvCxnSpPr/>
            <p:nvPr/>
          </p:nvCxnSpPr>
          <p:spPr>
            <a:xfrm>
              <a:off x="5755339" y="3198343"/>
              <a:ext cx="2547849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3894107-0562-4DB9-914D-70720656F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188" y="3198343"/>
              <a:ext cx="1553612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0554380-9A96-46DE-A3F1-8EFC025157C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504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65432C7-3C46-4D94-814F-FEF122619A07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 flipV="1">
              <a:off x="3721396" y="2127798"/>
              <a:ext cx="863942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A93F2D-7879-4518-9781-70BEECFB606D}"/>
                </a:ext>
              </a:extLst>
            </p:cNvPr>
            <p:cNvSpPr txBox="1"/>
            <p:nvPr/>
          </p:nvSpPr>
          <p:spPr>
            <a:xfrm>
              <a:off x="8980864" y="2721936"/>
              <a:ext cx="1751874" cy="57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YOGA</a:t>
              </a:r>
              <a:endParaRPr lang="ko-KR" altLang="en-US" sz="105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CAC017-D3B8-448B-B6A7-D1CA1178A47E}"/>
                </a:ext>
              </a:extLst>
            </p:cNvPr>
            <p:cNvSpPr txBox="1"/>
            <p:nvPr/>
          </p:nvSpPr>
          <p:spPr>
            <a:xfrm>
              <a:off x="6573524" y="3461286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83489E-0CFB-4355-A95C-165A3A0CB67E}"/>
                </a:ext>
              </a:extLst>
            </p:cNvPr>
            <p:cNvSpPr txBox="1"/>
            <p:nvPr/>
          </p:nvSpPr>
          <p:spPr>
            <a:xfrm>
              <a:off x="8689504" y="3855184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25154-35CB-4547-9D27-00D130A08748}"/>
              </a:ext>
            </a:extLst>
          </p:cNvPr>
          <p:cNvCxnSpPr>
            <a:cxnSpLocks/>
            <a:stCxn id="45" idx="3"/>
            <a:endCxn id="52" idx="1"/>
          </p:cNvCxnSpPr>
          <p:nvPr/>
        </p:nvCxnSpPr>
        <p:spPr>
          <a:xfrm>
            <a:off x="5092079" y="2913605"/>
            <a:ext cx="127451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01F341B-892F-47F3-901E-EBC86C4D4F96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812987" y="4670739"/>
            <a:ext cx="578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7404659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Classification &amp; Clustering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014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513</TotalTime>
  <Words>473</Words>
  <Application>Microsoft Office PowerPoint</Application>
  <PresentationFormat>화면 슬라이드 쇼(16:9)</PresentationFormat>
  <Paragraphs>156</Paragraphs>
  <Slides>27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27</vt:i4>
      </vt:variant>
    </vt:vector>
  </HeadingPairs>
  <TitlesOfParts>
    <vt:vector size="34" baseType="lpstr">
      <vt:lpstr>Microsoft Yahei</vt:lpstr>
      <vt:lpstr>나눔바른고딕</vt:lpstr>
      <vt:lpstr>포천 오성과 한음 Bold</vt:lpstr>
      <vt:lpstr>Arial</vt:lpstr>
      <vt:lpstr>맑은 고딕</vt:lpstr>
      <vt:lpstr>Simple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seoyo</dc:creator>
  <cp:lastModifiedBy>leejungmyung</cp:lastModifiedBy>
  <cp:revision>9</cp:revision>
  <dcterms:modified xsi:type="dcterms:W3CDTF">2021-11-08T19:14:12Z</dcterms:modified>
</cp:coreProperties>
</file>